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Lst>
  <p:sldSz cx="10058400" cy="77724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EABF3"/>
    <a:srgbClr val="00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7" autoAdjust="0"/>
    <p:restoredTop sz="94660"/>
  </p:normalViewPr>
  <p:slideViewPr>
    <p:cSldViewPr snapToGrid="0" showGuides="1">
      <p:cViewPr varScale="1">
        <p:scale>
          <a:sx n="146" d="100"/>
          <a:sy n="146" d="100"/>
        </p:scale>
        <p:origin x="1640" y="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B1099F-A7B6-4915-8995-73C6EE3BC9F1}"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207494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1099F-A7B6-4915-8995-73C6EE3BC9F1}"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318277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1099F-A7B6-4915-8995-73C6EE3BC9F1}"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309444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1099F-A7B6-4915-8995-73C6EE3BC9F1}"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174089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B1099F-A7B6-4915-8995-73C6EE3BC9F1}"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18362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B1099F-A7B6-4915-8995-73C6EE3BC9F1}" type="datetimeFigureOut">
              <a:rPr lang="en-US" smtClean="0"/>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215191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B1099F-A7B6-4915-8995-73C6EE3BC9F1}" type="datetimeFigureOut">
              <a:rPr lang="en-US" smtClean="0"/>
              <a:t>7/27/2022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407102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B1099F-A7B6-4915-8995-73C6EE3BC9F1}" type="datetimeFigureOut">
              <a:rPr lang="en-US" smtClean="0"/>
              <a:t>7/27/2022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793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1099F-A7B6-4915-8995-73C6EE3BC9F1}" type="datetimeFigureOut">
              <a:rPr lang="en-US" smtClean="0"/>
              <a:t>7/27/2022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171006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9B1099F-A7B6-4915-8995-73C6EE3BC9F1}" type="datetimeFigureOut">
              <a:rPr lang="en-US" smtClean="0"/>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30871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9B1099F-A7B6-4915-8995-73C6EE3BC9F1}" type="datetimeFigureOut">
              <a:rPr lang="en-US" smtClean="0"/>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18277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9B1099F-A7B6-4915-8995-73C6EE3BC9F1}" type="datetimeFigureOut">
              <a:rPr lang="en-US" smtClean="0"/>
              <a:t>7/27/2022</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E66FA81-8E61-49EB-95E7-93C56096E546}" type="slidenum">
              <a:rPr lang="en-US" smtClean="0"/>
              <a:t>‹#›</a:t>
            </a:fld>
            <a:endParaRPr lang="en-US" dirty="0"/>
          </a:p>
        </p:txBody>
      </p:sp>
    </p:spTree>
    <p:extLst>
      <p:ext uri="{BB962C8B-B14F-4D97-AF65-F5344CB8AC3E}">
        <p14:creationId xmlns:p14="http://schemas.microsoft.com/office/powerpoint/2010/main" val="46728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fif"/><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2.tiff"/><Relationship Id="rId7" Type="http://schemas.openxmlformats.org/officeDocument/2006/relationships/image" Target="../media/image5.jfif"/><Relationship Id="rId12" Type="http://schemas.openxmlformats.org/officeDocument/2006/relationships/hyperlink" Target="http://www.bridgepreptampa.com/" TargetMode="External"/><Relationship Id="rId17" Type="http://schemas.openxmlformats.org/officeDocument/2006/relationships/image" Target="../media/image13.png"/><Relationship Id="rId2" Type="http://schemas.openxmlformats.org/officeDocument/2006/relationships/image" Target="../media/image1.jpeg"/><Relationship Id="rId16" Type="http://schemas.openxmlformats.org/officeDocument/2006/relationships/hyperlink" Target="https://englishjoinsus.blogspot.com/2016/09/welcome-back.html" TargetMode="External"/><Relationship Id="rId20" Type="http://schemas.openxmlformats.org/officeDocument/2006/relationships/hyperlink" Target="https://akaboogawooga2.blogspot.com/2013/01/the-new-improved-chuck-e-cheese.html" TargetMode="Externa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jfif"/><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8.jfif"/><Relationship Id="rId19" Type="http://schemas.openxmlformats.org/officeDocument/2006/relationships/image" Target="../media/image15.jpeg"/><Relationship Id="rId4" Type="http://schemas.openxmlformats.org/officeDocument/2006/relationships/image" Target="../media/image3.png"/><Relationship Id="rId9" Type="http://schemas.openxmlformats.org/officeDocument/2006/relationships/image" Target="../media/image7.jp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72E9318-6493-4A5F-8EFC-01123505C10A}"/>
              </a:ext>
            </a:extLst>
          </p:cNvPr>
          <p:cNvGraphicFramePr>
            <a:graphicFrameLocks noGrp="1"/>
          </p:cNvGraphicFramePr>
          <p:nvPr>
            <p:extLst>
              <p:ext uri="{D42A27DB-BD31-4B8C-83A1-F6EECF244321}">
                <p14:modId xmlns:p14="http://schemas.microsoft.com/office/powerpoint/2010/main" val="2601429729"/>
              </p:ext>
            </p:extLst>
          </p:nvPr>
        </p:nvGraphicFramePr>
        <p:xfrm>
          <a:off x="228229" y="195532"/>
          <a:ext cx="9560258" cy="7382223"/>
        </p:xfrm>
        <a:graphic>
          <a:graphicData uri="http://schemas.openxmlformats.org/drawingml/2006/table">
            <a:tbl>
              <a:tblPr firstRow="1" bandRow="1">
                <a:tableStyleId>{5C22544A-7EE6-4342-B048-85BDC9FD1C3A}</a:tableStyleId>
              </a:tblPr>
              <a:tblGrid>
                <a:gridCol w="1102840">
                  <a:extLst>
                    <a:ext uri="{9D8B030D-6E8A-4147-A177-3AD203B41FA5}">
                      <a16:colId xmlns:a16="http://schemas.microsoft.com/office/drawing/2014/main" val="2908594127"/>
                    </a:ext>
                  </a:extLst>
                </a:gridCol>
                <a:gridCol w="1456529">
                  <a:extLst>
                    <a:ext uri="{9D8B030D-6E8A-4147-A177-3AD203B41FA5}">
                      <a16:colId xmlns:a16="http://schemas.microsoft.com/office/drawing/2014/main" val="1579813471"/>
                    </a:ext>
                  </a:extLst>
                </a:gridCol>
                <a:gridCol w="1456529">
                  <a:extLst>
                    <a:ext uri="{9D8B030D-6E8A-4147-A177-3AD203B41FA5}">
                      <a16:colId xmlns:a16="http://schemas.microsoft.com/office/drawing/2014/main" val="1873970663"/>
                    </a:ext>
                  </a:extLst>
                </a:gridCol>
                <a:gridCol w="1456529">
                  <a:extLst>
                    <a:ext uri="{9D8B030D-6E8A-4147-A177-3AD203B41FA5}">
                      <a16:colId xmlns:a16="http://schemas.microsoft.com/office/drawing/2014/main" val="1845898710"/>
                    </a:ext>
                  </a:extLst>
                </a:gridCol>
                <a:gridCol w="1456529">
                  <a:extLst>
                    <a:ext uri="{9D8B030D-6E8A-4147-A177-3AD203B41FA5}">
                      <a16:colId xmlns:a16="http://schemas.microsoft.com/office/drawing/2014/main" val="2524816102"/>
                    </a:ext>
                  </a:extLst>
                </a:gridCol>
                <a:gridCol w="1456529">
                  <a:extLst>
                    <a:ext uri="{9D8B030D-6E8A-4147-A177-3AD203B41FA5}">
                      <a16:colId xmlns:a16="http://schemas.microsoft.com/office/drawing/2014/main" val="3217427459"/>
                    </a:ext>
                  </a:extLst>
                </a:gridCol>
                <a:gridCol w="1174773">
                  <a:extLst>
                    <a:ext uri="{9D8B030D-6E8A-4147-A177-3AD203B41FA5}">
                      <a16:colId xmlns:a16="http://schemas.microsoft.com/office/drawing/2014/main" val="3308804576"/>
                    </a:ext>
                  </a:extLst>
                </a:gridCol>
              </a:tblGrid>
              <a:tr h="1235404">
                <a:tc gridSpan="7">
                  <a:txBody>
                    <a:bodyPr/>
                    <a:lstStyle/>
                    <a:p>
                      <a:pPr algn="l"/>
                      <a:endParaRPr lang="en-US" sz="6000" dirty="0">
                        <a:solidFill>
                          <a:schemeClr val="tx1"/>
                        </a:solidFill>
                        <a:latin typeface="AGLikeABoss" panose="02000603000000000000" pitchFamily="2" charset="0"/>
                        <a:ea typeface="AGLikeABos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9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7126898"/>
                  </a:ext>
                </a:extLst>
              </a:tr>
              <a:tr h="445295">
                <a:tc>
                  <a:txBody>
                    <a:bodyPr/>
                    <a:lstStyle/>
                    <a:p>
                      <a:pPr algn="ctr"/>
                      <a:r>
                        <a:rPr lang="en-US" dirty="0">
                          <a:solidFill>
                            <a:schemeClr val="bg1"/>
                          </a:solidFill>
                        </a:rPr>
                        <a:t>Sunday</a:t>
                      </a:r>
                    </a:p>
                  </a:txBody>
                  <a:tcPr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ctr"/>
                      <a:r>
                        <a:rPr lang="en-US" dirty="0">
                          <a:solidFill>
                            <a:schemeClr val="bg1"/>
                          </a:solidFill>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900" dirty="0">
                          <a:solidFill>
                            <a:schemeClr val="bg1"/>
                          </a:solidFill>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solidFill>
                            <a:schemeClr val="bg1"/>
                          </a:solidFill>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solidFill>
                            <a:schemeClr val="bg1"/>
                          </a:solidFill>
                        </a:rPr>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solidFill>
                            <a:schemeClr val="bg1"/>
                          </a:solidFill>
                        </a:rPr>
                        <a:t>Saturday</a:t>
                      </a:r>
                    </a:p>
                  </a:txBody>
                  <a:tcPr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013728442"/>
                  </a:ext>
                </a:extLst>
              </a:tr>
              <a:tr h="1135821">
                <a:tc>
                  <a:txBody>
                    <a:bodyPr/>
                    <a:lstStyle/>
                    <a:p>
                      <a:pPr algn="r"/>
                      <a:endParaRPr lang="en-US" sz="1400"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6</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7957460"/>
                  </a:ext>
                </a:extLst>
              </a:tr>
              <a:tr h="1135821">
                <a:tc>
                  <a:txBody>
                    <a:bodyPr/>
                    <a:lstStyle/>
                    <a:p>
                      <a:pPr algn="r"/>
                      <a:r>
                        <a:rPr lang="en-US" sz="1400" dirty="0">
                          <a:solidFill>
                            <a:schemeClr val="tx1"/>
                          </a:solidFill>
                        </a:rPr>
                        <a:t>7</a:t>
                      </a: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13</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797025"/>
                  </a:ext>
                </a:extLst>
              </a:tr>
              <a:tr h="1135821">
                <a:tc>
                  <a:txBody>
                    <a:bodyPr/>
                    <a:lstStyle/>
                    <a:p>
                      <a:pPr algn="r"/>
                      <a:r>
                        <a:rPr lang="en-US" sz="1400" dirty="0">
                          <a:solidFill>
                            <a:schemeClr val="tx1"/>
                          </a:solidFill>
                        </a:rPr>
                        <a:t>14</a:t>
                      </a: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17</a:t>
                      </a:r>
                    </a:p>
                    <a:p>
                      <a:pPr algn="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19</a:t>
                      </a:r>
                    </a:p>
                    <a:p>
                      <a:pPr lvl="0" algn="r">
                        <a:buNone/>
                      </a:pPr>
                      <a:endParaRPr lang="en-US" sz="1400" b="1" i="0" u="none" strike="noStrike" noProof="0" dirty="0">
                        <a:solidFill>
                          <a:srgbClr val="FF00FF"/>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20</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2564953"/>
                  </a:ext>
                </a:extLst>
              </a:tr>
              <a:tr h="1135821">
                <a:tc>
                  <a:txBody>
                    <a:bodyPr/>
                    <a:lstStyle/>
                    <a:p>
                      <a:pPr algn="r"/>
                      <a:r>
                        <a:rPr lang="en-US" sz="1400" dirty="0">
                          <a:solidFill>
                            <a:schemeClr val="tx1"/>
                          </a:solidFill>
                        </a:rPr>
                        <a:t>21</a:t>
                      </a: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r">
                        <a:buNone/>
                      </a:pPr>
                      <a:r>
                        <a:rPr lang="en-US" sz="1400" dirty="0">
                          <a:solidFill>
                            <a:schemeClr val="tx1"/>
                          </a:solidFill>
                        </a:rPr>
                        <a:t>22</a:t>
                      </a:r>
                      <a:endParaRPr lang="en-US" dirty="0"/>
                    </a:p>
                    <a:p>
                      <a:pPr marL="0" marR="0" lvl="0" indent="0" algn="ctr">
                        <a:lnSpc>
                          <a:spcPct val="100000"/>
                        </a:lnSpc>
                        <a:spcBef>
                          <a:spcPts val="0"/>
                        </a:spcBef>
                        <a:spcAft>
                          <a:spcPts val="0"/>
                        </a:spcAft>
                        <a:buNone/>
                      </a:pPr>
                      <a:r>
                        <a:rPr lang="en-US" sz="1050" b="1" i="0" u="none" strike="noStrike" noProof="0" dirty="0">
                          <a:solidFill>
                            <a:srgbClr val="0070C0"/>
                          </a:solidFill>
                        </a:rPr>
                        <a:t>School T-shirt Day</a:t>
                      </a:r>
                      <a:endParaRPr lang="en-US" sz="1050" b="1" i="0" u="none" strike="noStrike" noProof="0"/>
                    </a:p>
                    <a:p>
                      <a:pPr marL="0" marR="0" lvl="0" indent="0" algn="ctr">
                        <a:lnSpc>
                          <a:spcPct val="100000"/>
                        </a:lnSpc>
                        <a:spcBef>
                          <a:spcPts val="0"/>
                        </a:spcBef>
                        <a:spcAft>
                          <a:spcPts val="0"/>
                        </a:spcAft>
                        <a:buNone/>
                      </a:pPr>
                      <a:r>
                        <a:rPr lang="en-US" sz="1050" b="1" i="0" u="none" strike="noStrike" noProof="0" dirty="0">
                          <a:solidFill>
                            <a:srgbClr val="0070C0"/>
                          </a:solidFill>
                        </a:rPr>
                        <a:t>with uniform bottom</a:t>
                      </a:r>
                      <a:endParaRPr lang="en-US" sz="1050" b="1" i="0" u="none" strike="noStrike" noProof="0"/>
                    </a:p>
                    <a:p>
                      <a:pPr lvl="0" algn="r">
                        <a:buNone/>
                      </a:pPr>
                      <a:endParaRPr lang="en-US" b="0"/>
                    </a:p>
                    <a:p>
                      <a:pPr lvl="0" algn="r">
                        <a:buNone/>
                      </a:pP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FF"/>
                          </a:solidFill>
                          <a:effectLst/>
                          <a:uLnTx/>
                          <a:uFillTx/>
                          <a:latin typeface="+mn-lt"/>
                          <a:ea typeface="+mn-ea"/>
                          <a:cs typeface="+mn-cs"/>
                        </a:rPr>
                        <a:t>NO UNIFORM $2       </a:t>
                      </a:r>
                      <a:r>
                        <a:rPr lang="en-US" sz="1400" dirty="0">
                          <a:solidFill>
                            <a:schemeClr val="tx1"/>
                          </a:solidFill>
                        </a:rPr>
                        <a:t>26</a:t>
                      </a:r>
                    </a:p>
                    <a:p>
                      <a:pPr lvl="0" algn="r">
                        <a:buNone/>
                      </a:pPr>
                      <a:endParaRPr lang="en-US" sz="1400" b="1" dirty="0">
                        <a:solidFill>
                          <a:srgbClr val="C00000"/>
                        </a:solidFill>
                      </a:endParaRPr>
                    </a:p>
                    <a:p>
                      <a:pPr lvl="0" algn="r">
                        <a:buNone/>
                      </a:pPr>
                      <a:endParaRPr lang="en-US" sz="1400" b="1" dirty="0">
                        <a:solidFill>
                          <a:srgbClr val="C00000"/>
                        </a:solidFill>
                      </a:endParaRPr>
                    </a:p>
                    <a:p>
                      <a:pPr lvl="0" algn="r">
                        <a:buNone/>
                      </a:pPr>
                      <a:endParaRPr lang="en-US" sz="1400" b="1" dirty="0">
                        <a:solidFill>
                          <a:srgbClr val="C00000"/>
                        </a:solidFill>
                      </a:endParaRPr>
                    </a:p>
                    <a:p>
                      <a:pPr lvl="0" algn="r">
                        <a:buNone/>
                      </a:pPr>
                      <a:r>
                        <a:rPr lang="en-US" sz="1400" b="1" dirty="0">
                          <a:solidFill>
                            <a:srgbClr val="C00000"/>
                          </a:solidFill>
                        </a:rPr>
                        <a:t>Fundraiser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27</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2783430"/>
                  </a:ext>
                </a:extLst>
              </a:tr>
              <a:tr h="1135821">
                <a:tc>
                  <a:txBody>
                    <a:bodyPr/>
                    <a:lstStyle/>
                    <a:p>
                      <a:pPr algn="r"/>
                      <a:r>
                        <a:rPr lang="en-US" sz="1400" dirty="0">
                          <a:solidFill>
                            <a:schemeClr val="tx1"/>
                          </a:solidFill>
                        </a:rPr>
                        <a:t>28</a:t>
                      </a:r>
                    </a:p>
                    <a:p>
                      <a:pPr algn="r"/>
                      <a:endParaRPr lang="en-US"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a:solidFill>
                            <a:schemeClr val="tx1"/>
                          </a:solidFill>
                        </a:rPr>
                        <a:t>31</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dirty="0">
                          <a:solidFill>
                            <a:schemeClr val="tx1"/>
                          </a:solidFill>
                        </a:rPr>
                        <a:t> </a:t>
                      </a:r>
                    </a:p>
                  </a:txBody>
                  <a:tcPr>
                    <a:lnL w="1270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0305774"/>
                  </a:ext>
                </a:extLst>
              </a:tr>
            </a:tbl>
          </a:graphicData>
        </a:graphic>
      </p:graphicFrame>
      <p:sp>
        <p:nvSpPr>
          <p:cNvPr id="13" name="TextBox 11">
            <a:extLst>
              <a:ext uri="{FF2B5EF4-FFF2-40B4-BE49-F238E27FC236}">
                <a16:creationId xmlns:a16="http://schemas.microsoft.com/office/drawing/2014/main" id="{39BF0D0F-C452-460E-9D02-67F30115FC64}"/>
              </a:ext>
            </a:extLst>
          </p:cNvPr>
          <p:cNvSpPr txBox="1"/>
          <p:nvPr/>
        </p:nvSpPr>
        <p:spPr>
          <a:xfrm>
            <a:off x="3064432" y="1039282"/>
            <a:ext cx="4311119" cy="461665"/>
          </a:xfrm>
          <a:prstGeom prst="rect">
            <a:avLst/>
          </a:prstGeom>
          <a:solidFill>
            <a:srgbClr val="00FFFF"/>
          </a:solidFill>
          <a:ln>
            <a:solidFill>
              <a:schemeClr val="accent3">
                <a:lumMod val="50000"/>
              </a:schemeClr>
            </a:solidFill>
          </a:ln>
        </p:spPr>
        <p:txBody>
          <a:bodyPr wrap="square" rtlCol="0">
            <a:spAutoFit/>
          </a:bodyPr>
          <a:lst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pPr algn="ctr"/>
            <a:r>
              <a:rPr lang="en-US" sz="2400" b="1" dirty="0" err="1">
                <a:latin typeface="Calibri" panose="020F0502020204030204" pitchFamily="34" charset="0"/>
                <a:ea typeface="Alexis Marie" pitchFamily="2" charset="0"/>
                <a:cs typeface="Calibri" panose="020F0502020204030204" pitchFamily="34" charset="0"/>
              </a:rPr>
              <a:t>BridgePrep</a:t>
            </a:r>
            <a:r>
              <a:rPr lang="en-US" sz="2400" b="1" dirty="0">
                <a:latin typeface="Calibri" panose="020F0502020204030204" pitchFamily="34" charset="0"/>
                <a:ea typeface="Alexis Marie" pitchFamily="2" charset="0"/>
                <a:cs typeface="Calibri" panose="020F0502020204030204" pitchFamily="34" charset="0"/>
              </a:rPr>
              <a:t> Academy of Duval</a:t>
            </a:r>
          </a:p>
        </p:txBody>
      </p:sp>
      <p:pic>
        <p:nvPicPr>
          <p:cNvPr id="29" name="Picture 28" descr="Image result for first day of school images">
            <a:extLst>
              <a:ext uri="{FF2B5EF4-FFF2-40B4-BE49-F238E27FC236}">
                <a16:creationId xmlns:a16="http://schemas.microsoft.com/office/drawing/2014/main" id="{63C65A41-97CD-43BA-B0D2-8DCB03118D25}"/>
              </a:ext>
            </a:extLst>
          </p:cNvPr>
          <p:cNvPicPr/>
          <p:nvPr/>
        </p:nvPicPr>
        <p:blipFill rotWithShape="1">
          <a:blip r:embed="rId2" cstate="print">
            <a:extLst>
              <a:ext uri="{28A0092B-C50C-407E-A947-70E740481C1C}">
                <a14:useLocalDpi xmlns:a14="http://schemas.microsoft.com/office/drawing/2010/main" val="0"/>
              </a:ext>
            </a:extLst>
          </a:blip>
          <a:srcRect l="8656" t="2287" r="12801" b="9195"/>
          <a:stretch/>
        </p:blipFill>
        <p:spPr bwMode="auto">
          <a:xfrm>
            <a:off x="1471239" y="4581395"/>
            <a:ext cx="1245803" cy="599677"/>
          </a:xfrm>
          <a:prstGeom prst="rect">
            <a:avLst/>
          </a:prstGeom>
          <a:noFill/>
          <a:ln>
            <a:noFill/>
          </a:ln>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id="{66B5E9FC-5D43-4B66-A41B-6371681599D8}"/>
              </a:ext>
            </a:extLst>
          </p:cNvPr>
          <p:cNvPicPr>
            <a:picLocks noChangeAspect="1"/>
          </p:cNvPicPr>
          <p:nvPr/>
        </p:nvPicPr>
        <p:blipFill rotWithShape="1">
          <a:blip r:embed="rId3">
            <a:grayscl/>
          </a:blip>
          <a:srcRect l="9164" t="1701" r="9833"/>
          <a:stretch/>
        </p:blipFill>
        <p:spPr>
          <a:xfrm>
            <a:off x="8662742" y="3088478"/>
            <a:ext cx="731574" cy="661531"/>
          </a:xfrm>
          <a:prstGeom prst="rect">
            <a:avLst/>
          </a:prstGeom>
        </p:spPr>
      </p:pic>
      <p:sp>
        <p:nvSpPr>
          <p:cNvPr id="32" name="TextBox 26">
            <a:extLst>
              <a:ext uri="{FF2B5EF4-FFF2-40B4-BE49-F238E27FC236}">
                <a16:creationId xmlns:a16="http://schemas.microsoft.com/office/drawing/2014/main" id="{5789D760-242A-44F4-BEAE-08189E8613FF}"/>
              </a:ext>
            </a:extLst>
          </p:cNvPr>
          <p:cNvSpPr txBox="1"/>
          <p:nvPr/>
        </p:nvSpPr>
        <p:spPr>
          <a:xfrm>
            <a:off x="8428403" y="3542583"/>
            <a:ext cx="1571327" cy="57708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b="1" dirty="0">
                <a:ea typeface="Calibri"/>
                <a:cs typeface="Calibri"/>
              </a:rPr>
              <a:t>K—2nd 9am </a:t>
            </a:r>
          </a:p>
          <a:p>
            <a:pPr algn="ctr"/>
            <a:r>
              <a:rPr lang="en-US" sz="1050" b="1" dirty="0">
                <a:ea typeface="Calibri"/>
                <a:cs typeface="Calibri"/>
              </a:rPr>
              <a:t>3rd – 5th 10:30am </a:t>
            </a:r>
            <a:endParaRPr lang="en-US" sz="1050" b="1">
              <a:cs typeface="Calibri"/>
            </a:endParaRPr>
          </a:p>
          <a:p>
            <a:pPr algn="ctr"/>
            <a:r>
              <a:rPr lang="en-US" sz="1050" b="1" dirty="0">
                <a:ea typeface="Calibri"/>
                <a:cs typeface="Calibri"/>
              </a:rPr>
              <a:t>6th – 8th 12:00pm </a:t>
            </a:r>
          </a:p>
        </p:txBody>
      </p:sp>
      <p:sp>
        <p:nvSpPr>
          <p:cNvPr id="34" name="TextBox 26">
            <a:extLst>
              <a:ext uri="{FF2B5EF4-FFF2-40B4-BE49-F238E27FC236}">
                <a16:creationId xmlns:a16="http://schemas.microsoft.com/office/drawing/2014/main" id="{0FBC87D7-B5C1-4B5A-89A2-5083DB763C42}"/>
              </a:ext>
            </a:extLst>
          </p:cNvPr>
          <p:cNvSpPr txBox="1"/>
          <p:nvPr/>
        </p:nvSpPr>
        <p:spPr>
          <a:xfrm>
            <a:off x="5801417" y="2118736"/>
            <a:ext cx="1375174"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u="sng" dirty="0">
                <a:highlight>
                  <a:srgbClr val="C0C0C0"/>
                </a:highlight>
              </a:rPr>
              <a:t>School Hours</a:t>
            </a:r>
            <a:endParaRPr lang="en-US" sz="1400" b="1" u="sng">
              <a:highlight>
                <a:srgbClr val="C0C0C0"/>
              </a:highlight>
              <a:cs typeface="Calibri"/>
            </a:endParaRPr>
          </a:p>
          <a:p>
            <a:pPr algn="ctr"/>
            <a:r>
              <a:rPr lang="en-US" sz="1400" b="1" dirty="0">
                <a:highlight>
                  <a:srgbClr val="C0C0C0"/>
                </a:highlight>
              </a:rPr>
              <a:t>K – 8</a:t>
            </a:r>
            <a:r>
              <a:rPr lang="en-US" sz="1400" b="1" baseline="30000" dirty="0">
                <a:highlight>
                  <a:srgbClr val="C0C0C0"/>
                </a:highlight>
              </a:rPr>
              <a:t>th</a:t>
            </a:r>
            <a:r>
              <a:rPr lang="en-US" sz="1400" b="1" dirty="0">
                <a:highlight>
                  <a:srgbClr val="C0C0C0"/>
                </a:highlight>
              </a:rPr>
              <a:t>  grade </a:t>
            </a:r>
            <a:endParaRPr lang="en-US" sz="1400" b="1">
              <a:highlight>
                <a:srgbClr val="C0C0C0"/>
              </a:highlight>
              <a:cs typeface="Calibri"/>
            </a:endParaRPr>
          </a:p>
          <a:p>
            <a:pPr algn="ctr"/>
            <a:r>
              <a:rPr lang="en-US" sz="1400" b="1" dirty="0">
                <a:highlight>
                  <a:srgbClr val="C0C0C0"/>
                </a:highlight>
              </a:rPr>
              <a:t>8:15am-3:15pm</a:t>
            </a:r>
            <a:endParaRPr lang="en-US" sz="1400" b="1">
              <a:highlight>
                <a:srgbClr val="C0C0C0"/>
              </a:highlight>
              <a:cs typeface="Calibri"/>
            </a:endParaRPr>
          </a:p>
          <a:p>
            <a:pPr algn="ctr"/>
            <a:endParaRPr lang="en-US" sz="200" b="1" dirty="0"/>
          </a:p>
        </p:txBody>
      </p:sp>
      <p:sp>
        <p:nvSpPr>
          <p:cNvPr id="58" name="Rectangle 57">
            <a:extLst>
              <a:ext uri="{FF2B5EF4-FFF2-40B4-BE49-F238E27FC236}">
                <a16:creationId xmlns:a16="http://schemas.microsoft.com/office/drawing/2014/main" id="{983E475A-9A3F-6548-A086-BAFD219CAC75}"/>
              </a:ext>
            </a:extLst>
          </p:cNvPr>
          <p:cNvSpPr/>
          <p:nvPr/>
        </p:nvSpPr>
        <p:spPr>
          <a:xfrm>
            <a:off x="236287" y="5441929"/>
            <a:ext cx="1168126" cy="253916"/>
          </a:xfrm>
          <a:prstGeom prst="rect">
            <a:avLst/>
          </a:prstGeom>
        </p:spPr>
        <p:txBody>
          <a:bodyPr wrap="square" lIns="91440" tIns="45720" rIns="91440" bIns="45720" anchor="t">
            <a:spAutoFit/>
          </a:bodyPr>
          <a:lstStyle/>
          <a:p>
            <a:pPr algn="ctr"/>
            <a:endParaRPr lang="en-US" sz="1050" b="1" dirty="0">
              <a:solidFill>
                <a:schemeClr val="accent2">
                  <a:lumMod val="75000"/>
                </a:schemeClr>
              </a:solidFill>
              <a:cs typeface="Calibri"/>
            </a:endParaRPr>
          </a:p>
        </p:txBody>
      </p:sp>
      <p:sp>
        <p:nvSpPr>
          <p:cNvPr id="61" name="TextBox 60">
            <a:extLst>
              <a:ext uri="{FF2B5EF4-FFF2-40B4-BE49-F238E27FC236}">
                <a16:creationId xmlns:a16="http://schemas.microsoft.com/office/drawing/2014/main" id="{00C191DF-B84F-044F-BED6-D8975B3821C6}"/>
              </a:ext>
            </a:extLst>
          </p:cNvPr>
          <p:cNvSpPr txBox="1"/>
          <p:nvPr/>
        </p:nvSpPr>
        <p:spPr>
          <a:xfrm>
            <a:off x="5672993" y="6392691"/>
            <a:ext cx="4044795" cy="1077218"/>
          </a:xfrm>
          <a:prstGeom prst="rect">
            <a:avLst/>
          </a:prstGeom>
          <a:noFill/>
        </p:spPr>
        <p:txBody>
          <a:bodyPr wrap="square" rtlCol="0">
            <a:spAutoFit/>
          </a:bodyPr>
          <a:lstStyle/>
          <a:p>
            <a:pPr algn="ctr"/>
            <a:r>
              <a:rPr lang="en-US" sz="800" u="sng" dirty="0">
                <a:latin typeface="Arial" panose="020B0604020202020204" pitchFamily="34" charset="0"/>
                <a:cs typeface="Arial" panose="020B0604020202020204" pitchFamily="34" charset="0"/>
              </a:rPr>
              <a:t>Our Mission Statement</a:t>
            </a:r>
          </a:p>
          <a:p>
            <a:pPr algn="ctr"/>
            <a:r>
              <a:rPr lang="en-US" sz="800" dirty="0">
                <a:latin typeface="Arial" panose="020B0604020202020204" pitchFamily="34" charset="0"/>
                <a:cs typeface="Arial" panose="020B0604020202020204" pitchFamily="34" charset="0"/>
              </a:rPr>
              <a:t>BridgePrep Academy believes every child learns best in a safe, nurturing and stimulating environment where high academic expectations, self-esteem, good character and an appreciation for the arts are promoted. BridgePrep Academy’s mission is to provide a challenging academic curriculum that will encompass an enriched Spanish language program, technology and experiences that will enable students to develop in all areas. BridgePrep Academy’s goal is to educate well rounded individuals and enable students to reach their maximum potential.</a:t>
            </a:r>
          </a:p>
        </p:txBody>
      </p:sp>
      <p:sp>
        <p:nvSpPr>
          <p:cNvPr id="53" name="TextBox 26">
            <a:extLst>
              <a:ext uri="{FF2B5EF4-FFF2-40B4-BE49-F238E27FC236}">
                <a16:creationId xmlns:a16="http://schemas.microsoft.com/office/drawing/2014/main" id="{D80C1D1E-D98A-45CD-A957-E6B771BB6A11}"/>
              </a:ext>
            </a:extLst>
          </p:cNvPr>
          <p:cNvSpPr txBox="1"/>
          <p:nvPr/>
        </p:nvSpPr>
        <p:spPr>
          <a:xfrm>
            <a:off x="4456248" y="6513265"/>
            <a:ext cx="97810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a:solidFill>
                  <a:srgbClr val="0070C0"/>
                </a:solidFill>
              </a:rPr>
              <a:t>Middle School Lead Day</a:t>
            </a:r>
            <a:endParaRPr lang="en-US" sz="1000" i="1" dirty="0">
              <a:solidFill>
                <a:srgbClr val="0070C0"/>
              </a:solidFill>
            </a:endParaRPr>
          </a:p>
        </p:txBody>
      </p:sp>
      <p:pic>
        <p:nvPicPr>
          <p:cNvPr id="2" name="Picture 1" descr="Summer at &lt;strong&gt;beach&lt;/strong&gt; vector image | Free SV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73816" y="6860768"/>
            <a:ext cx="760825" cy="760825"/>
          </a:xfrm>
          <a:prstGeom prst="rect">
            <a:avLst/>
          </a:prstGeom>
        </p:spPr>
      </p:pic>
      <p:sp>
        <p:nvSpPr>
          <p:cNvPr id="38" name="Rectangle 37">
            <a:extLst>
              <a:ext uri="{FF2B5EF4-FFF2-40B4-BE49-F238E27FC236}">
                <a16:creationId xmlns:a16="http://schemas.microsoft.com/office/drawing/2014/main" id="{983E475A-9A3F-6548-A086-BAFD219CAC75}"/>
              </a:ext>
            </a:extLst>
          </p:cNvPr>
          <p:cNvSpPr/>
          <p:nvPr/>
        </p:nvSpPr>
        <p:spPr>
          <a:xfrm>
            <a:off x="1172307" y="6558852"/>
            <a:ext cx="1560299" cy="738664"/>
          </a:xfrm>
          <a:prstGeom prst="rect">
            <a:avLst/>
          </a:prstGeom>
        </p:spPr>
        <p:txBody>
          <a:bodyPr wrap="square" lIns="91440" tIns="45720" rIns="91440" bIns="45720" anchor="t">
            <a:spAutoFit/>
          </a:bodyPr>
          <a:lstStyle/>
          <a:p>
            <a:pPr algn="ctr" rtl="0"/>
            <a:r>
              <a:rPr lang="en-US" sz="1050" b="1" dirty="0">
                <a:solidFill>
                  <a:srgbClr val="0070C0"/>
                </a:solidFill>
                <a:latin typeface="Calibri"/>
                <a:ea typeface="Segoe UI"/>
                <a:cs typeface="Segoe UI"/>
              </a:rPr>
              <a:t>School T-shirt Day</a:t>
            </a:r>
            <a:r>
              <a:rPr lang="en-US" sz="1050" dirty="0">
                <a:latin typeface="Calibri"/>
                <a:ea typeface="Segoe UI"/>
                <a:cs typeface="Segoe UI"/>
              </a:rPr>
              <a:t>​</a:t>
            </a:r>
          </a:p>
          <a:p>
            <a:pPr algn="ctr" rtl="0"/>
            <a:r>
              <a:rPr lang="en-US" sz="1050" b="1" dirty="0">
                <a:solidFill>
                  <a:srgbClr val="0070C0"/>
                </a:solidFill>
                <a:latin typeface="Calibri"/>
                <a:ea typeface="Segoe UI"/>
                <a:cs typeface="Segoe UI"/>
              </a:rPr>
              <a:t>with uniform bottom</a:t>
            </a:r>
            <a:r>
              <a:rPr lang="en-US" sz="1050" dirty="0">
                <a:latin typeface="Calibri"/>
                <a:ea typeface="Segoe UI"/>
                <a:cs typeface="Segoe UI"/>
              </a:rPr>
              <a:t>​</a:t>
            </a:r>
          </a:p>
          <a:p>
            <a:pPr algn="ctr"/>
            <a:endParaRPr lang="en-US" sz="1050" dirty="0">
              <a:solidFill>
                <a:srgbClr val="000000"/>
              </a:solidFill>
              <a:cs typeface="Segoe UI"/>
            </a:endParaRPr>
          </a:p>
          <a:p>
            <a:pPr algn="ctr"/>
            <a:endParaRPr lang="en-US" sz="1050" dirty="0">
              <a:solidFill>
                <a:srgbClr val="000000"/>
              </a:solidFill>
              <a:cs typeface="Segoe UI"/>
            </a:endParaRPr>
          </a:p>
        </p:txBody>
      </p:sp>
      <p:sp>
        <p:nvSpPr>
          <p:cNvPr id="45" name="Rectangle 44">
            <a:extLst>
              <a:ext uri="{FF2B5EF4-FFF2-40B4-BE49-F238E27FC236}">
                <a16:creationId xmlns:a16="http://schemas.microsoft.com/office/drawing/2014/main" id="{983E475A-9A3F-6548-A086-BAFD219CAC75}"/>
              </a:ext>
            </a:extLst>
          </p:cNvPr>
          <p:cNvSpPr/>
          <p:nvPr/>
        </p:nvSpPr>
        <p:spPr>
          <a:xfrm>
            <a:off x="1172307" y="6300935"/>
            <a:ext cx="1429882" cy="246221"/>
          </a:xfrm>
          <a:prstGeom prst="rect">
            <a:avLst/>
          </a:prstGeom>
        </p:spPr>
        <p:txBody>
          <a:bodyPr wrap="square" lIns="91440" tIns="45720" rIns="91440" bIns="45720" anchor="t">
            <a:spAutoFit/>
          </a:bodyPr>
          <a:lstStyle/>
          <a:p>
            <a:pPr algn="ctr"/>
            <a:endParaRPr lang="en-US" sz="1000" b="1" dirty="0">
              <a:solidFill>
                <a:schemeClr val="accent5">
                  <a:lumMod val="50000"/>
                </a:schemeClr>
              </a:solidFill>
              <a:cs typeface="Calibri"/>
            </a:endParaRPr>
          </a:p>
        </p:txBody>
      </p:sp>
      <p:pic>
        <p:nvPicPr>
          <p:cNvPr id="41" name="Picture 40" descr="A close up of a sign&#10;&#10;Description automatically generated">
            <a:extLst>
              <a:ext uri="{FF2B5EF4-FFF2-40B4-BE49-F238E27FC236}">
                <a16:creationId xmlns:a16="http://schemas.microsoft.com/office/drawing/2014/main" id="{BD2116D7-BA67-4512-B72D-C35E25B887E7}"/>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7618" b="92058" l="9736" r="89655">
                        <a14:foregroundMark x1="11968" y1="7618" x2="11968" y2="7618"/>
                        <a14:foregroundMark x1="13590" y1="10859" x2="13590" y2="10859"/>
                        <a14:foregroundMark x1="17850" y1="10373" x2="17850" y2="10373"/>
                        <a14:foregroundMark x1="27181" y1="11345" x2="27181" y2="11345"/>
                        <a14:foregroundMark x1="32252" y1="10859" x2="32252" y2="10859"/>
                        <a14:foregroundMark x1="22110" y1="10211" x2="22110" y2="10211"/>
                        <a14:foregroundMark x1="40568" y1="10211" x2="40568" y2="10211"/>
                        <a14:foregroundMark x1="48276" y1="10535" x2="48276" y2="10535"/>
                        <a14:foregroundMark x1="56389" y1="10373" x2="56389" y2="10373"/>
                        <a14:foregroundMark x1="67140" y1="10859" x2="67140" y2="10859"/>
                        <a14:foregroundMark x1="74442" y1="11669" x2="74442" y2="11669"/>
                        <a14:foregroundMark x1="78093" y1="15397" x2="78093" y2="15397"/>
                        <a14:foregroundMark x1="81947" y1="19611" x2="81947" y2="19611"/>
                        <a14:foregroundMark x1="86613" y1="22042" x2="86613" y2="22042"/>
                        <a14:foregroundMark x1="87221" y1="27715" x2="87221" y2="27715"/>
                        <a14:foregroundMark x1="86815" y1="33387" x2="86815" y2="33387"/>
                        <a14:foregroundMark x1="86613" y1="40032" x2="86613" y2="40032"/>
                        <a14:foregroundMark x1="85193" y1="43760" x2="85193" y2="43760"/>
                        <a14:foregroundMark x1="79716" y1="46353" x2="79716" y2="46353"/>
                        <a14:foregroundMark x1="80122" y1="50567" x2="80122" y2="50567"/>
                        <a14:foregroundMark x1="85801" y1="54943" x2="85801" y2="54943"/>
                        <a14:foregroundMark x1="86815" y1="58833" x2="86815" y2="58833"/>
                        <a14:foregroundMark x1="86004" y1="67423" x2="86004" y2="67423"/>
                        <a14:foregroundMark x1="87627" y1="76337" x2="87627" y2="76337"/>
                        <a14:foregroundMark x1="84178" y1="80065" x2="84178" y2="80065"/>
                        <a14:foregroundMark x1="77282" y1="84927" x2="77282" y2="84927"/>
                        <a14:foregroundMark x1="73225" y1="88006" x2="73225" y2="88006"/>
                        <a14:foregroundMark x1="69371" y1="89465" x2="69371" y2="89465"/>
                        <a14:foregroundMark x1="47059" y1="92058" x2="47059" y2="92058"/>
                        <a14:foregroundMark x1="46045" y1="89789" x2="46045" y2="89789"/>
                        <a14:foregroundMark x1="53753" y1="89303" x2="53753" y2="89303"/>
                        <a14:foregroundMark x1="61866" y1="90600" x2="61866" y2="90600"/>
                        <a14:foregroundMark x1="43205" y1="90113" x2="43205" y2="90113"/>
                        <a14:foregroundMark x1="33469" y1="89789" x2="33469" y2="89789"/>
                        <a14:foregroundMark x1="28803" y1="89951" x2="28803" y2="89951"/>
                        <a14:foregroundMark x1="23327" y1="90113" x2="23327" y2="90113"/>
                        <a14:foregroundMark x1="14807" y1="89951" x2="14807" y2="89951"/>
                        <a14:foregroundMark x1="10953" y1="88817" x2="10953" y2="88817"/>
                        <a14:foregroundMark x1="10953" y1="84603" x2="10953" y2="84603"/>
                        <a14:foregroundMark x1="11765" y1="79254" x2="11765" y2="79254"/>
                        <a14:foregroundMark x1="12779" y1="77472" x2="12779" y2="77472"/>
                        <a14:foregroundMark x1="17039" y1="76499" x2="17039" y2="76499"/>
                        <a14:foregroundMark x1="18053" y1="68395" x2="18053" y2="68395"/>
                        <a14:foregroundMark x1="18661" y1="74878" x2="18661" y2="74878"/>
                        <a14:foregroundMark x1="18053" y1="62399" x2="18053" y2="62399"/>
                        <a14:foregroundMark x1="17850" y1="57536" x2="17850" y2="57536"/>
                        <a14:foregroundMark x1="17444" y1="50891" x2="17444" y2="50891"/>
                        <a14:foregroundMark x1="17241" y1="43922" x2="17241" y2="43922"/>
                        <a14:foregroundMark x1="17241" y1="38412" x2="17241" y2="38412"/>
                        <a14:foregroundMark x1="18053" y1="46840" x2="18053" y2="46840"/>
                        <a14:foregroundMark x1="18864" y1="36467" x2="18864" y2="36467"/>
                        <a14:foregroundMark x1="17444" y1="29011" x2="17444" y2="29011"/>
                        <a14:foregroundMark x1="18053" y1="31929" x2="18053" y2="31929"/>
                        <a14:foregroundMark x1="17444" y1="25284" x2="17444" y2="25284"/>
                        <a14:foregroundMark x1="15822" y1="22853" x2="15822" y2="22853"/>
                        <a14:foregroundMark x1="11968" y1="22042" x2="11968" y2="22042"/>
                        <a14:foregroundMark x1="38945" y1="24149" x2="38945" y2="24149"/>
                        <a14:foregroundMark x1="39351" y1="28201" x2="39351" y2="28201"/>
                        <a14:foregroundMark x1="39148" y1="37277" x2="39148" y2="37277"/>
                        <a14:foregroundMark x1="42191" y1="38250" x2="42191" y2="38250"/>
                        <a14:foregroundMark x1="40771" y1="41653" x2="40771" y2="41653"/>
                        <a14:foregroundMark x1="39757" y1="34522" x2="39757" y2="34522"/>
                        <a14:foregroundMark x1="39148" y1="31442" x2="39148" y2="31442"/>
                        <a14:foregroundMark x1="41379" y1="23177" x2="41379" y2="23177"/>
                        <a14:foregroundMark x1="47667" y1="22853" x2="47667" y2="22853"/>
                        <a14:foregroundMark x1="55375" y1="23501" x2="55375" y2="23501"/>
                        <a14:foregroundMark x1="60649" y1="23987" x2="60649" y2="23987"/>
                        <a14:foregroundMark x1="64097" y1="26418" x2="64097" y2="26418"/>
                        <a14:foregroundMark x1="66531" y1="29173" x2="66531" y2="29173"/>
                        <a14:foregroundMark x1="65517" y1="33549" x2="65517" y2="34198"/>
                        <a14:foregroundMark x1="64909" y1="39384" x2="64909" y2="39384"/>
                        <a14:foregroundMark x1="61663" y1="41491" x2="61663" y2="41491"/>
                        <a14:foregroundMark x1="57201" y1="42788" x2="49493" y2="43274"/>
                        <a14:foregroundMark x1="41582" y1="57212" x2="41582" y2="57212"/>
                        <a14:foregroundMark x1="42191" y1="54619" x2="53347" y2="54619"/>
                        <a14:foregroundMark x1="57606" y1="55105" x2="62475" y2="56564"/>
                        <a14:foregroundMark x1="65314" y1="59319" x2="64909" y2="71313"/>
                        <a14:foregroundMark x1="64909" y1="73744" x2="54970" y2="76823"/>
                        <a14:foregroundMark x1="54970" y1="76823" x2="44625" y2="76823"/>
                        <a14:foregroundMark x1="44625" y1="76823" x2="39148" y2="69368"/>
                        <a14:foregroundMark x1="39148" y1="69368" x2="39959" y2="61102"/>
                        <a14:foregroundMark x1="39959" y1="61102" x2="43611" y2="55267"/>
                        <a14:foregroundMark x1="27586" y1="16370" x2="24544" y2="18476"/>
                        <a14:foregroundMark x1="24138" y1="22690" x2="32657" y2="23339"/>
                        <a14:foregroundMark x1="32860" y1="30146" x2="32252" y2="34198"/>
                        <a14:foregroundMark x1="25963" y1="38250" x2="31846" y2="41977"/>
                        <a14:foregroundMark x1="24138" y1="45381" x2="33063" y2="49271"/>
                        <a14:foregroundMark x1="33063" y1="49271" x2="32657" y2="45867"/>
                        <a14:foregroundMark x1="26369" y1="52512" x2="27586" y2="53485"/>
                        <a14:foregroundMark x1="24341" y1="56564" x2="29615" y2="52674"/>
                        <a14:foregroundMark x1="28803" y1="60130" x2="28803" y2="62723"/>
                        <a14:foregroundMark x1="27383" y1="60292" x2="31034" y2="60292"/>
                        <a14:foregroundMark x1="31440" y1="64344" x2="25761" y2="64344"/>
                        <a14:foregroundMark x1="23732" y1="68720" x2="31440" y2="69044"/>
                        <a14:foregroundMark x1="32860" y1="72771" x2="31846" y2="76337"/>
                        <a14:foregroundMark x1="24341" y1="80551" x2="30629" y2="81686"/>
                      </a14:backgroundRemoval>
                    </a14:imgEffect>
                  </a14:imgLayer>
                </a14:imgProps>
              </a:ext>
              <a:ext uri="{28A0092B-C50C-407E-A947-70E740481C1C}">
                <a14:useLocalDpi xmlns:a14="http://schemas.microsoft.com/office/drawing/2010/main" val="0"/>
              </a:ext>
            </a:extLst>
          </a:blip>
          <a:stretch>
            <a:fillRect/>
          </a:stretch>
        </p:blipFill>
        <p:spPr>
          <a:xfrm>
            <a:off x="363266" y="267769"/>
            <a:ext cx="806696" cy="1009597"/>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4413" y="430855"/>
            <a:ext cx="1214817" cy="823141"/>
          </a:xfrm>
          <a:prstGeom prst="rect">
            <a:avLst/>
          </a:prstGeom>
        </p:spPr>
      </p:pic>
      <p:pic>
        <p:nvPicPr>
          <p:cNvPr id="43" name="Picture 4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36037" y="265967"/>
            <a:ext cx="602326" cy="602326"/>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73404" y="317744"/>
            <a:ext cx="2343795" cy="733519"/>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5035" y="382341"/>
            <a:ext cx="697072" cy="606290"/>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5366" y="430855"/>
            <a:ext cx="1798238" cy="870800"/>
          </a:xfrm>
          <a:prstGeom prst="rect">
            <a:avLst/>
          </a:prstGeom>
        </p:spPr>
      </p:pic>
      <p:sp>
        <p:nvSpPr>
          <p:cNvPr id="48" name="TextBox 26">
            <a:extLst>
              <a:ext uri="{FF2B5EF4-FFF2-40B4-BE49-F238E27FC236}">
                <a16:creationId xmlns:a16="http://schemas.microsoft.com/office/drawing/2014/main" id="{D80C1D1E-D98A-45CD-A957-E6B771BB6A11}"/>
              </a:ext>
            </a:extLst>
          </p:cNvPr>
          <p:cNvSpPr txBox="1"/>
          <p:nvPr/>
        </p:nvSpPr>
        <p:spPr>
          <a:xfrm>
            <a:off x="4409589" y="5389321"/>
            <a:ext cx="100288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a:solidFill>
                  <a:srgbClr val="0070C0"/>
                </a:solidFill>
              </a:rPr>
              <a:t>Middle School Lead Day</a:t>
            </a:r>
            <a:endParaRPr lang="en-US" sz="1000" i="1" dirty="0">
              <a:solidFill>
                <a:srgbClr val="0070C0"/>
              </a:solidFill>
            </a:endParaRPr>
          </a:p>
        </p:txBody>
      </p:sp>
      <p:sp>
        <p:nvSpPr>
          <p:cNvPr id="35" name="Rectangle 34">
            <a:extLst>
              <a:ext uri="{FF2B5EF4-FFF2-40B4-BE49-F238E27FC236}">
                <a16:creationId xmlns:a16="http://schemas.microsoft.com/office/drawing/2014/main" id="{983E475A-9A3F-6548-A086-BAFD219CAC75}"/>
              </a:ext>
            </a:extLst>
          </p:cNvPr>
          <p:cNvSpPr/>
          <p:nvPr/>
        </p:nvSpPr>
        <p:spPr>
          <a:xfrm>
            <a:off x="2848145" y="6650042"/>
            <a:ext cx="1317838" cy="253916"/>
          </a:xfrm>
          <a:prstGeom prst="rect">
            <a:avLst/>
          </a:prstGeom>
          <a:solidFill>
            <a:srgbClr val="00FFFF"/>
          </a:solidFill>
        </p:spPr>
        <p:txBody>
          <a:bodyPr wrap="square">
            <a:spAutoFit/>
          </a:bodyPr>
          <a:lstStyle/>
          <a:p>
            <a:pPr algn="ctr"/>
            <a:r>
              <a:rPr lang="en-US" sz="1050" b="1" dirty="0">
                <a:solidFill>
                  <a:schemeClr val="accent1">
                    <a:lumMod val="75000"/>
                  </a:schemeClr>
                </a:solidFill>
              </a:rPr>
              <a:t>National Beach Day</a:t>
            </a:r>
          </a:p>
        </p:txBody>
      </p:sp>
      <p:sp>
        <p:nvSpPr>
          <p:cNvPr id="33" name="TextBox 32">
            <a:extLst>
              <a:ext uri="{FF2B5EF4-FFF2-40B4-BE49-F238E27FC236}">
                <a16:creationId xmlns:a16="http://schemas.microsoft.com/office/drawing/2014/main" id="{FB910B4E-05AE-754E-BF1B-33580A6190AB}"/>
              </a:ext>
            </a:extLst>
          </p:cNvPr>
          <p:cNvSpPr txBox="1"/>
          <p:nvPr/>
        </p:nvSpPr>
        <p:spPr>
          <a:xfrm>
            <a:off x="263702" y="1989517"/>
            <a:ext cx="2678877" cy="931024"/>
          </a:xfrm>
          <a:prstGeom prst="rect">
            <a:avLst/>
          </a:prstGeom>
          <a:noFill/>
        </p:spPr>
        <p:txBody>
          <a:bodyPr wrap="square" lIns="91440" tIns="45720" rIns="91440" bIns="45720" rtlCol="0" anchor="t">
            <a:spAutoFit/>
          </a:bodyPr>
          <a:lstStyle/>
          <a:p>
            <a:pPr algn="ctr"/>
            <a:r>
              <a:rPr lang="en-US" sz="1050" dirty="0">
                <a:latin typeface="Arial"/>
                <a:cs typeface="Arial"/>
              </a:rPr>
              <a:t>6400 Atlantic Blvd</a:t>
            </a:r>
            <a:endParaRPr lang="en-US" sz="1050" dirty="0"/>
          </a:p>
          <a:p>
            <a:pPr algn="ctr"/>
            <a:r>
              <a:rPr lang="en-US" sz="1050" dirty="0">
                <a:latin typeface="Arial"/>
                <a:cs typeface="Arial"/>
              </a:rPr>
              <a:t>Jacksonville, FL 32211</a:t>
            </a:r>
            <a:endParaRPr lang="en-US" sz="1050" dirty="0">
              <a:latin typeface="Arial" panose="020B0604020202020204" pitchFamily="34" charset="0"/>
              <a:cs typeface="Arial" panose="020B0604020202020204" pitchFamily="34" charset="0"/>
            </a:endParaRPr>
          </a:p>
          <a:p>
            <a:pPr algn="ctr"/>
            <a:r>
              <a:rPr lang="en-US" sz="1050" dirty="0">
                <a:latin typeface="Arial"/>
                <a:cs typeface="Arial"/>
                <a:hlinkClick r:id="rId12"/>
              </a:rPr>
              <a:t>www.BridgePrepDuval.com</a:t>
            </a:r>
            <a:endParaRPr lang="en-US" sz="1050" dirty="0">
              <a:latin typeface="Arial"/>
              <a:cs typeface="Arial"/>
            </a:endParaRPr>
          </a:p>
          <a:p>
            <a:pPr algn="ctr"/>
            <a:r>
              <a:rPr lang="en-US" sz="1050" dirty="0">
                <a:latin typeface="Arial"/>
                <a:cs typeface="Arial"/>
              </a:rPr>
              <a:t>Facebook: @</a:t>
            </a:r>
            <a:r>
              <a:rPr lang="en-US" sz="1050" dirty="0" err="1">
                <a:latin typeface="Arial"/>
                <a:cs typeface="Arial"/>
              </a:rPr>
              <a:t>BridgePrepDuval</a:t>
            </a:r>
            <a:endParaRPr lang="en-US" sz="1050" dirty="0">
              <a:latin typeface="Arial"/>
              <a:cs typeface="Arial"/>
            </a:endParaRPr>
          </a:p>
          <a:p>
            <a:pPr algn="ctr"/>
            <a:r>
              <a:rPr lang="en-US" sz="1050" dirty="0">
                <a:latin typeface="Arial"/>
                <a:cs typeface="Arial"/>
              </a:rPr>
              <a:t> Instagram: @</a:t>
            </a:r>
            <a:r>
              <a:rPr lang="en-US" sz="1050" dirty="0" err="1">
                <a:latin typeface="Arial"/>
                <a:cs typeface="Arial"/>
              </a:rPr>
              <a:t>bridgeprep_Duval</a:t>
            </a:r>
            <a:endParaRPr lang="en-US" sz="1050" dirty="0">
              <a:latin typeface="Arial"/>
              <a:cs typeface="Arial"/>
            </a:endParaRPr>
          </a:p>
        </p:txBody>
      </p:sp>
      <p:sp>
        <p:nvSpPr>
          <p:cNvPr id="49" name="TextBox 26">
            <a:extLst>
              <a:ext uri="{FF2B5EF4-FFF2-40B4-BE49-F238E27FC236}">
                <a16:creationId xmlns:a16="http://schemas.microsoft.com/office/drawing/2014/main" id="{D80C1D1E-D98A-45CD-A957-E6B771BB6A11}"/>
              </a:ext>
            </a:extLst>
          </p:cNvPr>
          <p:cNvSpPr txBox="1"/>
          <p:nvPr/>
        </p:nvSpPr>
        <p:spPr>
          <a:xfrm>
            <a:off x="4414627" y="4202780"/>
            <a:ext cx="94441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a:solidFill>
                  <a:srgbClr val="0070C0"/>
                </a:solidFill>
              </a:rPr>
              <a:t>Middle School Lead Day</a:t>
            </a:r>
            <a:endParaRPr lang="en-US" sz="1000" i="1" dirty="0">
              <a:solidFill>
                <a:srgbClr val="0070C0"/>
              </a:solidFill>
            </a:endParaRPr>
          </a:p>
        </p:txBody>
      </p:sp>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99919" y="4598665"/>
            <a:ext cx="573074" cy="603556"/>
          </a:xfrm>
          <a:prstGeom prst="rect">
            <a:avLst/>
          </a:prstGeom>
        </p:spPr>
      </p:pic>
      <p:pic>
        <p:nvPicPr>
          <p:cNvPr id="50" name="Picture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28119" y="5703985"/>
            <a:ext cx="573074" cy="603556"/>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47817" y="6803621"/>
            <a:ext cx="519069" cy="603556"/>
          </a:xfrm>
          <a:prstGeom prst="rect">
            <a:avLst/>
          </a:prstGeom>
        </p:spPr>
      </p:pic>
      <p:sp>
        <p:nvSpPr>
          <p:cNvPr id="52" name="Rectangle 51">
            <a:extLst>
              <a:ext uri="{FF2B5EF4-FFF2-40B4-BE49-F238E27FC236}">
                <a16:creationId xmlns:a16="http://schemas.microsoft.com/office/drawing/2014/main" id="{983E475A-9A3F-6548-A086-BAFD219CAC75}"/>
              </a:ext>
            </a:extLst>
          </p:cNvPr>
          <p:cNvSpPr/>
          <p:nvPr/>
        </p:nvSpPr>
        <p:spPr>
          <a:xfrm>
            <a:off x="5741459" y="4948305"/>
            <a:ext cx="1429882" cy="253916"/>
          </a:xfrm>
          <a:prstGeom prst="rect">
            <a:avLst/>
          </a:prstGeom>
        </p:spPr>
        <p:txBody>
          <a:bodyPr wrap="square" lIns="91440" tIns="45720" rIns="91440" bIns="45720" anchor="t">
            <a:spAutoFit/>
          </a:bodyPr>
          <a:lstStyle/>
          <a:p>
            <a:pPr algn="ctr"/>
            <a:endParaRPr lang="en-US" sz="1050" b="1" dirty="0">
              <a:solidFill>
                <a:srgbClr val="FF0000"/>
              </a:solidFill>
              <a:cs typeface="Calibri"/>
            </a:endParaRPr>
          </a:p>
        </p:txBody>
      </p:sp>
      <p:sp>
        <p:nvSpPr>
          <p:cNvPr id="54" name="Rectangle 53">
            <a:extLst>
              <a:ext uri="{FF2B5EF4-FFF2-40B4-BE49-F238E27FC236}">
                <a16:creationId xmlns:a16="http://schemas.microsoft.com/office/drawing/2014/main" id="{983E475A-9A3F-6548-A086-BAFD219CAC75}"/>
              </a:ext>
            </a:extLst>
          </p:cNvPr>
          <p:cNvSpPr/>
          <p:nvPr/>
        </p:nvSpPr>
        <p:spPr>
          <a:xfrm>
            <a:off x="5794287" y="6047930"/>
            <a:ext cx="1429882" cy="253916"/>
          </a:xfrm>
          <a:prstGeom prst="rect">
            <a:avLst/>
          </a:prstGeom>
        </p:spPr>
        <p:txBody>
          <a:bodyPr wrap="square" lIns="91440" tIns="45720" rIns="91440" bIns="45720" anchor="t">
            <a:spAutoFit/>
          </a:bodyPr>
          <a:lstStyle/>
          <a:p>
            <a:pPr algn="ctr"/>
            <a:endParaRPr lang="en-US" sz="1050" b="1" dirty="0">
              <a:solidFill>
                <a:srgbClr val="FF0000"/>
              </a:solidFill>
              <a:cs typeface="Calibri"/>
            </a:endParaRPr>
          </a:p>
        </p:txBody>
      </p:sp>
      <p:sp>
        <p:nvSpPr>
          <p:cNvPr id="56" name="Rectangle 55">
            <a:extLst>
              <a:ext uri="{FF2B5EF4-FFF2-40B4-BE49-F238E27FC236}">
                <a16:creationId xmlns:a16="http://schemas.microsoft.com/office/drawing/2014/main" id="{983E475A-9A3F-6548-A086-BAFD219CAC75}"/>
              </a:ext>
            </a:extLst>
          </p:cNvPr>
          <p:cNvSpPr/>
          <p:nvPr/>
        </p:nvSpPr>
        <p:spPr>
          <a:xfrm>
            <a:off x="4001167" y="6899480"/>
            <a:ext cx="1429882" cy="415498"/>
          </a:xfrm>
          <a:prstGeom prst="rect">
            <a:avLst/>
          </a:prstGeom>
        </p:spPr>
        <p:txBody>
          <a:bodyPr wrap="square" lIns="91440" tIns="45720" rIns="91440" bIns="45720" anchor="t">
            <a:spAutoFit/>
          </a:bodyPr>
          <a:lstStyle/>
          <a:p>
            <a:pPr algn="ctr"/>
            <a:r>
              <a:rPr lang="en-US" sz="1050" b="1" dirty="0">
                <a:highlight>
                  <a:srgbClr val="C0C0C0"/>
                </a:highlight>
              </a:rPr>
              <a:t>Early Dismissal</a:t>
            </a:r>
            <a:endParaRPr lang="en-US" sz="1050" b="1" dirty="0">
              <a:highlight>
                <a:srgbClr val="C0C0C0"/>
              </a:highlight>
              <a:cs typeface="Calibri"/>
            </a:endParaRPr>
          </a:p>
          <a:p>
            <a:pPr algn="ctr"/>
            <a:r>
              <a:rPr lang="en-US" sz="1050" b="1" dirty="0">
                <a:highlight>
                  <a:srgbClr val="C0C0C0"/>
                </a:highlight>
                <a:cs typeface="Calibri"/>
              </a:rPr>
              <a:t>@1:30pm</a:t>
            </a:r>
          </a:p>
        </p:txBody>
      </p:sp>
      <p:pic>
        <p:nvPicPr>
          <p:cNvPr id="6" name="Picture 5">
            <a:extLst>
              <a:ext uri="{FF2B5EF4-FFF2-40B4-BE49-F238E27FC236}">
                <a16:creationId xmlns:a16="http://schemas.microsoft.com/office/drawing/2014/main" id="{32277E91-E482-1C8E-CE4A-8B013FB201D6}"/>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2128732" y="6899342"/>
            <a:ext cx="623202" cy="623202"/>
          </a:xfrm>
          <a:prstGeom prst="rect">
            <a:avLst/>
          </a:prstGeom>
        </p:spPr>
      </p:pic>
      <p:sp>
        <p:nvSpPr>
          <p:cNvPr id="7" name="TextBox 6">
            <a:extLst>
              <a:ext uri="{FF2B5EF4-FFF2-40B4-BE49-F238E27FC236}">
                <a16:creationId xmlns:a16="http://schemas.microsoft.com/office/drawing/2014/main" id="{B4AFDC8E-8C64-3A82-DF80-AADF5112FECA}"/>
              </a:ext>
            </a:extLst>
          </p:cNvPr>
          <p:cNvSpPr txBox="1"/>
          <p:nvPr/>
        </p:nvSpPr>
        <p:spPr>
          <a:xfrm>
            <a:off x="3657599" y="36575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pic>
        <p:nvPicPr>
          <p:cNvPr id="9" name="Picture 8">
            <a:extLst>
              <a:ext uri="{FF2B5EF4-FFF2-40B4-BE49-F238E27FC236}">
                <a16:creationId xmlns:a16="http://schemas.microsoft.com/office/drawing/2014/main" id="{2A13E710-C064-B56C-1883-F398ED1A8D7B}"/>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2144972" y="5823915"/>
            <a:ext cx="590598" cy="590613"/>
          </a:xfrm>
          <a:prstGeom prst="rect">
            <a:avLst/>
          </a:prstGeom>
        </p:spPr>
      </p:pic>
      <p:pic>
        <p:nvPicPr>
          <p:cNvPr id="3" name="Picture 7">
            <a:extLst>
              <a:ext uri="{FF2B5EF4-FFF2-40B4-BE49-F238E27FC236}">
                <a16:creationId xmlns:a16="http://schemas.microsoft.com/office/drawing/2014/main" id="{C769C24B-7D0C-25DB-53A9-B25122B787D0}"/>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rot="-720000">
            <a:off x="1326398" y="4216655"/>
            <a:ext cx="884759" cy="463397"/>
          </a:xfrm>
          <a:prstGeom prst="rect">
            <a:avLst/>
          </a:prstGeom>
        </p:spPr>
      </p:pic>
      <p:pic>
        <p:nvPicPr>
          <p:cNvPr id="10" name="Picture 10" descr="ABC blocks vector image | Free SVG">
            <a:extLst>
              <a:ext uri="{FF2B5EF4-FFF2-40B4-BE49-F238E27FC236}">
                <a16:creationId xmlns:a16="http://schemas.microsoft.com/office/drawing/2014/main" id="{DA01A49D-539F-0718-AE34-0DB4B6980163}"/>
              </a:ext>
            </a:extLst>
          </p:cNvPr>
          <p:cNvPicPr>
            <a:picLocks noChangeAspect="1"/>
          </p:cNvPicPr>
          <p:nvPr/>
        </p:nvPicPr>
        <p:blipFill>
          <a:blip r:embed="rId17"/>
          <a:stretch>
            <a:fillRect/>
          </a:stretch>
        </p:blipFill>
        <p:spPr>
          <a:xfrm>
            <a:off x="7765731" y="4453626"/>
            <a:ext cx="705437" cy="673820"/>
          </a:xfrm>
          <a:prstGeom prst="rect">
            <a:avLst/>
          </a:prstGeom>
        </p:spPr>
      </p:pic>
      <p:pic>
        <p:nvPicPr>
          <p:cNvPr id="11" name="Picture 11" descr="Books Stacked Pile - Free vector graphic on Pixabay">
            <a:extLst>
              <a:ext uri="{FF2B5EF4-FFF2-40B4-BE49-F238E27FC236}">
                <a16:creationId xmlns:a16="http://schemas.microsoft.com/office/drawing/2014/main" id="{DE6D00FF-E815-19CF-7C1A-76A13B634C3C}"/>
              </a:ext>
            </a:extLst>
          </p:cNvPr>
          <p:cNvPicPr>
            <a:picLocks noChangeAspect="1"/>
          </p:cNvPicPr>
          <p:nvPr/>
        </p:nvPicPr>
        <p:blipFill>
          <a:blip r:embed="rId18"/>
          <a:stretch>
            <a:fillRect/>
          </a:stretch>
        </p:blipFill>
        <p:spPr>
          <a:xfrm>
            <a:off x="6412657" y="5703213"/>
            <a:ext cx="575020" cy="683972"/>
          </a:xfrm>
          <a:prstGeom prst="rect">
            <a:avLst/>
          </a:prstGeom>
        </p:spPr>
      </p:pic>
      <p:pic>
        <p:nvPicPr>
          <p:cNvPr id="8" name="Picture 11" descr="Logo, company name&#10;&#10;Description automatically generated">
            <a:extLst>
              <a:ext uri="{FF2B5EF4-FFF2-40B4-BE49-F238E27FC236}">
                <a16:creationId xmlns:a16="http://schemas.microsoft.com/office/drawing/2014/main" id="{B47D923F-FD75-81A1-EC1E-B50267C22C63}"/>
              </a:ext>
            </a:extLst>
          </p:cNvPr>
          <p:cNvPicPr>
            <a:picLocks noChangeAspect="1"/>
          </p:cNvPicPr>
          <p:nvPr/>
        </p:nvPicPr>
        <p:blipFill>
          <a:blip r:embed="rId19">
            <a:extLst>
              <a:ext uri="{837473B0-CC2E-450A-ABE3-18F120FF3D39}">
                <a1611:picAttrSrcUrl xmlns:a1611="http://schemas.microsoft.com/office/drawing/2016/11/main" r:id="rId20"/>
              </a:ext>
            </a:extLst>
          </a:blip>
          <a:stretch>
            <a:fillRect/>
          </a:stretch>
        </p:blipFill>
        <p:spPr>
          <a:xfrm>
            <a:off x="7375551" y="5508171"/>
            <a:ext cx="1185437" cy="726322"/>
          </a:xfrm>
          <a:prstGeom prst="rect">
            <a:avLst/>
          </a:prstGeom>
        </p:spPr>
      </p:pic>
    </p:spTree>
    <p:extLst>
      <p:ext uri="{BB962C8B-B14F-4D97-AF65-F5344CB8AC3E}">
        <p14:creationId xmlns:p14="http://schemas.microsoft.com/office/powerpoint/2010/main" val="3935964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3615</TotalTime>
  <Words>211</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AGLikeABoss</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Williams</dc:creator>
  <cp:lastModifiedBy>Jamie Griffin</cp:lastModifiedBy>
  <cp:revision>839</cp:revision>
  <cp:lastPrinted>2021-06-14T16:25:31Z</cp:lastPrinted>
  <dcterms:created xsi:type="dcterms:W3CDTF">2017-08-29T15:40:37Z</dcterms:created>
  <dcterms:modified xsi:type="dcterms:W3CDTF">2022-07-27T15:54:10Z</dcterms:modified>
</cp:coreProperties>
</file>